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598" autoAdjust="0"/>
  </p:normalViewPr>
  <p:slideViewPr>
    <p:cSldViewPr snapToGrid="0" snapToObjects="1">
      <p:cViewPr>
        <p:scale>
          <a:sx n="84" d="100"/>
          <a:sy n="84" d="100"/>
        </p:scale>
        <p:origin x="7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4405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1: TITLE SLIDE - SESSION 3</a:t>
            </a:r>
          </a:p>
          <a:p>
            <a:r>
              <a:t>Display this as participants arrive.</a:t>
            </a:r>
          </a:p>
          <a:p>
            <a:endParaRPr/>
          </a:p>
          <a:p>
            <a:r>
              <a:t>BEFORE THE SESSION:</a:t>
            </a:r>
          </a:p>
          <a:p>
            <a:r>
              <a:t>• Have ChatGPT or preferred AI tool open and ready</a:t>
            </a:r>
          </a:p>
          <a:p>
            <a:r>
              <a:t>• Prepare example prompts (good and bad) to demonstrate</a:t>
            </a:r>
          </a:p>
          <a:p>
            <a:r>
              <a:t>• Have curriculum documents ready (NC, exam specs) for reference</a:t>
            </a:r>
          </a:p>
          <a:p>
            <a:r>
              <a:t>• Test WiFi connection</a:t>
            </a:r>
          </a:p>
          <a:p>
            <a:r>
              <a:t>• Print or prepare digital QA checklist templates</a:t>
            </a:r>
          </a:p>
          <a:p>
            <a:endParaRPr/>
          </a:p>
          <a:p>
            <a:r>
              <a:t>WELCOME PARTICIPANTS:</a:t>
            </a:r>
          </a:p>
          <a:p>
            <a:r>
              <a:t>"Welcome to Session 3. Today we move from theory to practice - you're going to learn how to get AI to create exactly what you need for your teaching."</a:t>
            </a:r>
          </a:p>
          <a:p>
            <a:endParaRPr/>
          </a:p>
          <a:p>
            <a:r>
              <a:t>QUICK RECAP IF NEEDED:</a:t>
            </a:r>
          </a:p>
          <a:p>
            <a:r>
              <a:t>"Session 1: What AI is, DfE framework. Session 2: Legal and ethical compliance. Today: How to actually create great teaching resources using AI."</a:t>
            </a:r>
          </a:p>
          <a:p>
            <a:endParaRPr/>
          </a:p>
          <a:p>
            <a:r>
              <a:t>SET EXPECTATIONS:</a:t>
            </a:r>
          </a:p>
          <a:p>
            <a:r>
              <a:t>"By the end, you'll have a complete set of differentiated resources ready to use in your classroom. This is the practical, time-saving session."</a:t>
            </a:r>
          </a:p>
          <a:p>
            <a:endParaRPr/>
          </a:p>
          <a:p>
            <a:r>
              <a:t>TIMING: Pre-session display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10: DEBRIEF</a:t>
            </a:r>
          </a:p>
          <a:p>
            <a:endParaRPr/>
          </a:p>
          <a:p>
            <a:r>
              <a:t>CALL TIME:</a:t>
            </a:r>
          </a:p>
          <a:p>
            <a:r>
              <a:t>"Let's come together and share what you've learned."</a:t>
            </a:r>
          </a:p>
          <a:p>
            <a:endParaRPr/>
          </a:p>
          <a:p>
            <a:r>
              <a:t>ASK QUESTIONS ONE BY ONE:</a:t>
            </a:r>
          </a:p>
          <a:p>
            <a:endParaRPr/>
          </a:p>
          <a:p>
            <a:r>
              <a:t>QUESTION 1 - ERRORS CAUGHT:</a:t>
            </a:r>
          </a:p>
          <a:p>
            <a:r>
              <a:t>"What errors did you catch? Curriculum issues? Factual mistakes? American spelling?"</a:t>
            </a:r>
          </a:p>
          <a:p>
            <a:r>
              <a:t>Take 3-4 quick examples. Validate each: "Excellent catch - that's your expertise at work."</a:t>
            </a:r>
          </a:p>
          <a:p>
            <a:endParaRPr/>
          </a:p>
          <a:p>
            <a:r>
              <a:t>QUESTION 2 - SURPRISES:</a:t>
            </a:r>
          </a:p>
          <a:p>
            <a:r>
              <a:t>"What surprised you - positively or negatively?"</a:t>
            </a:r>
          </a:p>
          <a:p>
            <a:endParaRPr/>
          </a:p>
          <a:p>
            <a:r>
              <a:t>QUESTION 3 - TIME SAVED:</a:t>
            </a:r>
          </a:p>
          <a:p>
            <a:r>
              <a:t>"Show of hands: Who saved time compared to creating from scratch?" (Should be nearly everyone)</a:t>
            </a:r>
          </a:p>
          <a:p>
            <a:r>
              <a:t>"How much time? 20 minutes? 30? 45?"</a:t>
            </a:r>
          </a:p>
          <a:p>
            <a:endParaRPr/>
          </a:p>
          <a:p>
            <a:r>
              <a:t>QUESTION 4 - DO DIFFERENTLY:</a:t>
            </a:r>
          </a:p>
          <a:p>
            <a:r>
              <a:t>"What would you do differently next time with your prompt or QA?"</a:t>
            </a:r>
          </a:p>
          <a:p>
            <a:endParaRPr/>
          </a:p>
          <a:p>
            <a:r>
              <a:t>INVITE EXAMPLE:</a:t>
            </a:r>
          </a:p>
          <a:p>
            <a:r>
              <a:t>"Would someone like to share their resource and explain one thing you changed during QA?"</a:t>
            </a:r>
          </a:p>
          <a:p>
            <a:endParaRPr/>
          </a:p>
          <a:p>
            <a:r>
              <a:t>EMPHASIZE THE MODEL:</a:t>
            </a:r>
          </a:p>
          <a:p>
            <a:r>
              <a:t>"Notice the pattern here: You spent 5 minutes on the prompt, 2 minutes generating, 10 minutes on QA, 8 minutes refining. Total: 25 minutes."</a:t>
            </a:r>
          </a:p>
          <a:p>
            <a:r>
              <a:t>"Manual creation? Would have been 45-60 minutes minimum."</a:t>
            </a:r>
          </a:p>
          <a:p>
            <a:r>
              <a:t>"The QA isn't 'extra work' - it's the time-saver."</a:t>
            </a:r>
          </a:p>
          <a:p>
            <a:endParaRPr/>
          </a:p>
          <a:p>
            <a:r>
              <a:t>REALISTIC EXPECTATIONS:</a:t>
            </a:r>
          </a:p>
          <a:p>
            <a:r>
              <a:t>"Today you were learning the process, so it felt slower. After you've done this 3-4 times, you'll fly through it."</a:t>
            </a:r>
          </a:p>
          <a:p>
            <a:endParaRPr/>
          </a:p>
          <a:p>
            <a:r>
              <a:t>BUILD CONFIDENCE:</a:t>
            </a:r>
          </a:p>
          <a:p>
            <a:r>
              <a:t>"You've just created resources that would have taken you an hour or more. And they're quality-assured by your professional expertise."</a:t>
            </a:r>
          </a:p>
          <a:p>
            <a:endParaRPr/>
          </a:p>
          <a:p>
            <a:r>
              <a:t>TIMING: 5 minutes</a:t>
            </a:r>
          </a:p>
          <a:p>
            <a:r>
              <a:t>CHECKPOINT: Finish by 52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11: KEY TAKEAWAYS &amp; NEXT SESSION</a:t>
            </a:r>
          </a:p>
          <a:p>
            <a:endParaRPr/>
          </a:p>
          <a:p>
            <a:r>
              <a:t>RECAP THE ESSENTIALS:</a:t>
            </a:r>
          </a:p>
          <a:p>
            <a:r>
              <a:t>Read through the key points.</a:t>
            </a:r>
          </a:p>
          <a:p>
            <a:endParaRPr/>
          </a:p>
          <a:p>
            <a:r>
              <a:t>ENCOURAGE PRACTICE:</a:t>
            </a:r>
          </a:p>
          <a:p>
            <a:r>
              <a:t>"Between now and Session 4, try this process 2-3 times. Create resources you actually need for next week's teaching."</a:t>
            </a:r>
          </a:p>
          <a:p>
            <a:r>
              <a:t>"Each time you do it, you'll get faster and better at spotting errors."</a:t>
            </a:r>
          </a:p>
          <a:p>
            <a:endParaRPr/>
          </a:p>
          <a:p>
            <a:r>
              <a:t>RESOURCES:</a:t>
            </a:r>
          </a:p>
          <a:p>
            <a:r>
              <a:t>"Try Oak Academy's Aila if you haven't yet - especially good for curriculum-aligned planning."</a:t>
            </a:r>
          </a:p>
          <a:p>
            <a:endParaRPr/>
          </a:p>
          <a:p>
            <a:r>
              <a:t>PREVIEW SESSION 4:</a:t>
            </a:r>
          </a:p>
          <a:p>
            <a:r>
              <a:t>"Next session we tackle a tricky area: assessment and academic integrity in the age of AI."</a:t>
            </a:r>
          </a:p>
          <a:p>
            <a:r>
              <a:t>"We'll cover: JCQ guidance, How to use AI for feedback while maintaining human accountability, How to spot when students have used AI inappropriately, Creating homework and assessment policies."</a:t>
            </a:r>
          </a:p>
          <a:p>
            <a:endParaRPr/>
          </a:p>
          <a:p>
            <a:r>
              <a:t>QUESTIONS:</a:t>
            </a:r>
          </a:p>
          <a:p>
            <a:r>
              <a:t>Allow 2-3 minutes for questions.</a:t>
            </a:r>
          </a:p>
          <a:p>
            <a:endParaRPr/>
          </a:p>
          <a:p>
            <a:r>
              <a:t>COMMON QUESTIONS:</a:t>
            </a:r>
          </a:p>
          <a:p>
            <a:r>
              <a:t>• "Can I use AI for exam questions?" → "For practice questions, yes with QA. For actual exam materials, check JCQ guidance - Session 4"</a:t>
            </a:r>
          </a:p>
          <a:p>
            <a:r>
              <a:t>• "What if my school blocks AI tools?" → "Talk to your IT team about educational access"</a:t>
            </a:r>
          </a:p>
          <a:p>
            <a:r>
              <a:t>• "Is Aila better than ChatGPT?" → "Different purposes. Use both"</a:t>
            </a:r>
          </a:p>
          <a:p>
            <a:endParaRPr/>
          </a:p>
          <a:p>
            <a:r>
              <a:t>THANK PARTICIPANTS:</a:t>
            </a:r>
          </a:p>
          <a:p>
            <a:r>
              <a:t>"You've done brilliant work today. You're leaving with actual classroom resources and a systematic process for creating more."</a:t>
            </a:r>
          </a:p>
          <a:p>
            <a:endParaRPr/>
          </a:p>
          <a:p>
            <a:r>
              <a:t>TIMING: 3-5 minutes</a:t>
            </a:r>
          </a:p>
          <a:p>
            <a:r>
              <a:t>CHECKPOINT: Finish by 57 minutes</a:t>
            </a:r>
          </a:p>
          <a:p>
            <a:endParaRPr/>
          </a:p>
          <a:p>
            <a:r>
              <a:t>TOTAL SESSION TIME: 57-60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2: PRIOR KNOWLEDGE CHECK &amp; OBJECTIVES</a:t>
            </a:r>
          </a:p>
          <a:p>
            <a:endParaRPr/>
          </a:p>
          <a:p>
            <a:r>
              <a:t>SHOW OF HANDS - GAUGE EXPERIENCE:</a:t>
            </a:r>
          </a:p>
          <a:p>
            <a:r>
              <a:t>Go through A-C, note the distribution.</a:t>
            </a:r>
          </a:p>
          <a:p>
            <a:endParaRPr/>
          </a:p>
          <a:p>
            <a:r>
              <a:t>If mostly A (no experience): "Perfect - you're going to learn a skill that will save you hours every week."</a:t>
            </a:r>
          </a:p>
          <a:p>
            <a:r>
              <a:t>If many hands on A: "Great - today you'll refine what you already do and learn systematic quality checking."</a:t>
            </a:r>
          </a:p>
          <a:p>
            <a:endParaRPr/>
          </a:p>
          <a:p>
            <a:r>
              <a:t>READ OBJECTIVES ALOUD:</a:t>
            </a:r>
          </a:p>
          <a:p>
            <a:r>
              <a:t>Emphasize the practical output: "You're leaving with actual differentiated resources you can use next week."</a:t>
            </a:r>
          </a:p>
          <a:p>
            <a:endParaRPr/>
          </a:p>
          <a:p>
            <a:r>
              <a:t>KEY FRAMING:</a:t>
            </a:r>
          </a:p>
          <a:p>
            <a:r>
              <a:t>"This is where AI becomes genuinely useful - creating resources that would take you 45-60 minutes can now take 10-15 minutes, with your expertise ensuring quality."</a:t>
            </a:r>
          </a:p>
          <a:p>
            <a:endParaRPr/>
          </a:p>
          <a:p>
            <a:r>
              <a:t>"The key isn't the AI doing it all - it's the AI giving you a scaffold that you refine with your professional knowledge."</a:t>
            </a:r>
          </a:p>
          <a:p>
            <a:endParaRPr/>
          </a:p>
          <a:p>
            <a:r>
              <a:t>TIMING: 2 minutes total</a:t>
            </a:r>
          </a:p>
          <a:p>
            <a:r>
              <a:t>CHECKPOINT: Finish by 2 minutes into session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3: WHAT IS PROMPT ENGINEERING?</a:t>
            </a:r>
          </a:p>
          <a:p>
            <a:endParaRPr/>
          </a:p>
          <a:p>
            <a:r>
              <a:t>DEFINE THE TERM:</a:t>
            </a:r>
          </a:p>
          <a:p>
            <a:r>
              <a:t>"Prompt engineering sounds technical, but it just means: being specific and clear about what you want AI to create."</a:t>
            </a:r>
          </a:p>
          <a:p>
            <a:endParaRPr/>
          </a:p>
          <a:p>
            <a:r>
              <a:t>SHOW THE CONTRAST:</a:t>
            </a:r>
          </a:p>
          <a:p>
            <a:r>
              <a:t>Read the bad prompt: "Make a science lesson"</a:t>
            </a:r>
          </a:p>
          <a:p>
            <a:r>
              <a:t>"What will AI give you? Something generic, not curriculum-aligned, probably wrong year group, no differentiation."</a:t>
            </a:r>
          </a:p>
          <a:p>
            <a:endParaRPr/>
          </a:p>
          <a:p>
            <a:r>
              <a:t>Read the good prompt: [read it from slide]</a:t>
            </a:r>
          </a:p>
          <a:p>
            <a:r>
              <a:t>"Now AI knows exactly what you need. It still won't be perfect, but it'll be a solid starting point."</a:t>
            </a:r>
          </a:p>
          <a:p>
            <a:endParaRPr/>
          </a:p>
          <a:p>
            <a:r>
              <a:t>BREAK DOWN THE COMPONENTS:</a:t>
            </a:r>
          </a:p>
          <a:p>
            <a:r>
              <a:t>"Let's look at what makes a prompt effective:"</a:t>
            </a:r>
          </a:p>
          <a:p>
            <a:endParaRPr/>
          </a:p>
          <a:p>
            <a:r>
              <a:t>• SPECIFICITY: "Year 8 Biology, not just 'science'. Cell structure, not just 'cells'. 60 minutes, not just 'a lesson'."</a:t>
            </a:r>
          </a:p>
          <a:p>
            <a:endParaRPr/>
          </a:p>
          <a:p>
            <a:r>
              <a:t>• CONTEXT: "Tell AI: KS3 National Curriculum, students have covered plant cells, need to introduce animal cells."</a:t>
            </a:r>
          </a:p>
          <a:p>
            <a:endParaRPr/>
          </a:p>
          <a:p>
            <a:r>
              <a:t>• STRUCTURE: "List what sections you want: objectives, starter, main teaching, practice, plenary. If you don't specify, AI chooses."</a:t>
            </a:r>
          </a:p>
          <a:p>
            <a:endParaRPr/>
          </a:p>
          <a:p>
            <a:r>
              <a:t>• DIFFERENTIATION: "Tell AI you need scaffolded/core/extension versions. Specify how - sentence starters? Complexity? Depth?"</a:t>
            </a:r>
          </a:p>
          <a:p>
            <a:endParaRPr/>
          </a:p>
          <a:p>
            <a:r>
              <a:t>• OUTPUT FORMAT: "Do you want a table? Bullet points? Paragraph format? Timings included?"</a:t>
            </a:r>
          </a:p>
          <a:p>
            <a:endParaRPr/>
          </a:p>
          <a:p>
            <a:r>
              <a:t>KEY MESSAGE:</a:t>
            </a:r>
          </a:p>
          <a:p>
            <a:r>
              <a:t>"The more specific your prompt, the less editing you'll need to do afterwards. Your expertise goes into the prompt design."</a:t>
            </a:r>
          </a:p>
          <a:p>
            <a:endParaRPr/>
          </a:p>
          <a:p>
            <a:r>
              <a:t>TIMING: 3 minutes</a:t>
            </a:r>
          </a:p>
          <a:p>
            <a:r>
              <a:t>CHECKPOINT: Finish by 5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4: PROMPT ENGINEERING EXAMPLES</a:t>
            </a:r>
          </a:p>
          <a:p>
            <a:endParaRPr/>
          </a:p>
          <a:p>
            <a:r>
              <a:t>WALK THROUGH PRIMARY EXAMPLE:</a:t>
            </a:r>
          </a:p>
          <a:p>
            <a:r>
              <a:t>"Look at what's specified here:"</a:t>
            </a:r>
          </a:p>
          <a:p>
            <a:r>
              <a:t>• Year 4 maths - exact year and subject</a:t>
            </a:r>
          </a:p>
          <a:p>
            <a:r>
              <a:t>• Specific objective - multiplying 2-digit by 1-digit</a:t>
            </a:r>
          </a:p>
          <a:p>
            <a:r>
              <a:t>• Pedagogical approach - CPA progression (concrete-pictorial-abstract)</a:t>
            </a:r>
          </a:p>
          <a:p>
            <a:r>
              <a:t>• Teaching elements - worked examples, practice, misconceptions</a:t>
            </a:r>
          </a:p>
          <a:p>
            <a:r>
              <a:t>• Differentiation - using/applying/deepening framework</a:t>
            </a:r>
          </a:p>
          <a:p>
            <a:r>
              <a:t>• Practical details - resources, timing</a:t>
            </a:r>
          </a:p>
          <a:p>
            <a:endParaRPr/>
          </a:p>
          <a:p>
            <a:r>
              <a:t>"If you're primary, this level of detail gets you 80% of what you need. You'll add the final 20% - your class context, specific examples, adjustments for your students."</a:t>
            </a:r>
          </a:p>
          <a:p>
            <a:endParaRPr/>
          </a:p>
          <a:p>
            <a:r>
              <a:t>WALK THROUGH SECONDARY EXAMPLE:</a:t>
            </a:r>
          </a:p>
          <a:p>
            <a:r>
              <a:t>"Secondary version includes:"</a:t>
            </a:r>
          </a:p>
          <a:p>
            <a:r>
              <a:t>• GCSE English - qualification and subject</a:t>
            </a:r>
          </a:p>
          <a:p>
            <a:r>
              <a:t>• Specific text and concept - Priestley, dramatic irony, Act 1</a:t>
            </a:r>
          </a:p>
          <a:p>
            <a:r>
              <a:t>• Assessment objectives - AO-aligned (shows curriculum knowledge)</a:t>
            </a:r>
          </a:p>
          <a:p>
            <a:r>
              <a:t>• Structured teaching - retrieval, modelling, practice</a:t>
            </a:r>
          </a:p>
          <a:p>
            <a:r>
              <a:t>• Exam preparation - exam-style question, success criteria</a:t>
            </a:r>
          </a:p>
          <a:p>
            <a:r>
              <a:t>• Differentiation - foundation/higher tiers</a:t>
            </a:r>
          </a:p>
          <a:p>
            <a:endParaRPr/>
          </a:p>
          <a:p>
            <a:r>
              <a:t>"This prompt shows curriculum expertise. AI can't add that - you do."</a:t>
            </a:r>
          </a:p>
          <a:p>
            <a:endParaRPr/>
          </a:p>
          <a:p>
            <a:r>
              <a:t>KEY INSIGHT:</a:t>
            </a:r>
          </a:p>
          <a:p>
            <a:r>
              <a:t>"Notice both prompts front-load the thinking. You're not saving time by being vague - you save time by being specific upfront, then spending less time fixing errors afterwards."</a:t>
            </a:r>
          </a:p>
          <a:p>
            <a:endParaRPr/>
          </a:p>
          <a:p>
            <a:r>
              <a:t>"Your professional knowledge goes into crafting the prompt. AI does the grunt work of structuring and drafting."</a:t>
            </a:r>
          </a:p>
          <a:p>
            <a:endParaRPr/>
          </a:p>
          <a:p>
            <a:r>
              <a:t>TIMING: 3 minutes</a:t>
            </a:r>
          </a:p>
          <a:p>
            <a:r>
              <a:t>CHECKPOINT: Finish by 8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5: QUALITY ASSURANCE FRAMEWORK</a:t>
            </a:r>
          </a:p>
          <a:p>
            <a:endParaRPr/>
          </a:p>
          <a:p>
            <a:r>
              <a:t>INTRODUCE THE FRAMEWORK:</a:t>
            </a:r>
          </a:p>
          <a:p>
            <a:r>
              <a:t>"AI generates fast. But it's not reliable. This is your quality control checklist - use it every time."</a:t>
            </a:r>
          </a:p>
          <a:p>
            <a:endParaRPr/>
          </a:p>
          <a:p>
            <a:r>
              <a:t>GO THROUGH EACH CRITERION:</a:t>
            </a:r>
          </a:p>
          <a:p>
            <a:endParaRPr/>
          </a:p>
          <a:p>
            <a:r>
              <a:t>1. CURRICULUM ALIGNMENT:</a:t>
            </a:r>
          </a:p>
          <a:p>
            <a:r>
              <a:t>"First check: Does this actually match what you're required to teach?"</a:t>
            </a:r>
          </a:p>
          <a:p>
            <a:r>
              <a:t>"Open your National Curriculum or exam spec. Check the objectives, the content, the progression. AI doesn't know your curriculum perfectly."</a:t>
            </a:r>
          </a:p>
          <a:p>
            <a:r>
              <a:t>"Example: AI might suggest teaching photosynthesis at Year 5 when your curriculum has it at Year 6."</a:t>
            </a:r>
          </a:p>
          <a:p>
            <a:endParaRPr/>
          </a:p>
          <a:p>
            <a:r>
              <a:t>2. FACTUAL ACCURACY:</a:t>
            </a:r>
          </a:p>
          <a:p>
            <a:r>
              <a:t>"Remember hallucinations? Check every fact."</a:t>
            </a:r>
          </a:p>
          <a:p>
            <a:r>
              <a:t>"Dates, definitions, scientific processes, historical events, mathematical methods - verify them."</a:t>
            </a:r>
          </a:p>
          <a:p>
            <a:r>
              <a:t>"Don't assume it's correct just because it sounds confident."</a:t>
            </a:r>
          </a:p>
          <a:p>
            <a:r>
              <a:t>"Example: AI might confidently state the wrong date for the Battle of Hastings or misexplain a maths concept."</a:t>
            </a:r>
          </a:p>
          <a:p>
            <a:endParaRPr/>
          </a:p>
          <a:p>
            <a:r>
              <a:t>3. AGE APPROPRIATENESS:</a:t>
            </a:r>
          </a:p>
          <a:p>
            <a:r>
              <a:t>"Is the reading age right? Are the concepts pitched correctly?"</a:t>
            </a:r>
          </a:p>
          <a:p>
            <a:r>
              <a:t>"Check vocabulary, sentence complexity, assumed prior knowledge."</a:t>
            </a:r>
          </a:p>
          <a:p>
            <a:r>
              <a:t>"AI often pitches too high - it's trained on adult text."</a:t>
            </a:r>
          </a:p>
          <a:p>
            <a:r>
              <a:t>"Example: Using words like 'implement' or 'consequently' for Year 3."</a:t>
            </a:r>
          </a:p>
          <a:p>
            <a:endParaRPr/>
          </a:p>
          <a:p>
            <a:r>
              <a:t>4. BIAS &amp; REPRESENTATION:</a:t>
            </a:r>
          </a:p>
          <a:p>
            <a:r>
              <a:t>"Look at the examples, names, scenarios, images suggested."</a:t>
            </a:r>
          </a:p>
          <a:p>
            <a:r>
              <a:t>"Are all scientists male? Are all examples from Western culture?"</a:t>
            </a:r>
          </a:p>
          <a:p>
            <a:r>
              <a:t>"Who's represented? Who's missing?"</a:t>
            </a:r>
          </a:p>
          <a:p>
            <a:r>
              <a:t>"This matters - students need to see themselves in your teaching."</a:t>
            </a:r>
          </a:p>
          <a:p>
            <a:endParaRPr/>
          </a:p>
          <a:p>
            <a:r>
              <a:t>5. DIFFERENTIATION QUALITY:</a:t>
            </a:r>
          </a:p>
          <a:p>
            <a:r>
              <a:t>"Is this genuine scaffolding or just 'write more/write less'?"</a:t>
            </a:r>
          </a:p>
          <a:p>
            <a:r>
              <a:t>"Good differentiation: Different access points to same learning. Sentence starters, visual supports, simplified language, extended challenge."</a:t>
            </a:r>
          </a:p>
          <a:p>
            <a:r>
              <a:t>"Bad differentiation: Same task, different amounts."</a:t>
            </a:r>
          </a:p>
          <a:p>
            <a:endParaRPr/>
          </a:p>
          <a:p>
            <a:r>
              <a:t>EMPHASIZE:</a:t>
            </a:r>
          </a:p>
          <a:p>
            <a:r>
              <a:t>"This checking takes 5-10 minutes. But creating from scratch takes 45-60 minutes. That's your time saving."</a:t>
            </a:r>
          </a:p>
          <a:p>
            <a:endParaRPr/>
          </a:p>
          <a:p>
            <a:r>
              <a:t>"Your professional expertise is what makes AI useful. Without this QA, you're just hoping it's correct."</a:t>
            </a:r>
          </a:p>
          <a:p>
            <a:endParaRPr/>
          </a:p>
          <a:p>
            <a:r>
              <a:t>TIMING: 5 minutes</a:t>
            </a:r>
          </a:p>
          <a:p>
            <a:r>
              <a:t>CHECKPOINT: Finish by 13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6: COMMON AI ERRORS</a:t>
            </a:r>
          </a:p>
          <a:p>
            <a:endParaRPr/>
          </a:p>
          <a:p>
            <a:r>
              <a:t>FRAME THIS POSITIVELY:</a:t>
            </a:r>
          </a:p>
          <a:p>
            <a:r>
              <a:t>"Let's look at what typically goes wrong - not to scare you, but so you know what to watch for."</a:t>
            </a:r>
          </a:p>
          <a:p>
            <a:endParaRPr/>
          </a:p>
          <a:p>
            <a:r>
              <a:t>GO THROUGH THE LIST WITH EXAMPLES:</a:t>
            </a:r>
          </a:p>
          <a:p>
            <a:endParaRPr/>
          </a:p>
          <a:p>
            <a:r>
              <a:t>WRONG CURRICULUM YEAR:</a:t>
            </a:r>
          </a:p>
          <a:p>
            <a:r>
              <a:t>"AI might suggest teaching fractions concepts at Year 3 that are actually Year 4 in the NC. Check the year group progression."</a:t>
            </a:r>
          </a:p>
          <a:p>
            <a:endParaRPr/>
          </a:p>
          <a:p>
            <a:r>
              <a:t>AMERICAN CONTENT:</a:t>
            </a:r>
          </a:p>
          <a:p>
            <a:r>
              <a:t>"AI is trained heavily on American sources. Watch for: 'color' not 'colour', 'math' not 'maths', 'grades' instead of 'year groups', American history dates instead of British."</a:t>
            </a:r>
          </a:p>
          <a:p>
            <a:r>
              <a:t>"This is easy to fix - just spot it and correct."</a:t>
            </a:r>
          </a:p>
          <a:p>
            <a:endParaRPr/>
          </a:p>
          <a:p>
            <a:r>
              <a:t>OUTDATED INFORMATION:</a:t>
            </a:r>
          </a:p>
          <a:p>
            <a:r>
              <a:t>"Exam specs change, NC updates happen. AI's training data might be old. Always verify against current specifications."</a:t>
            </a:r>
          </a:p>
          <a:p>
            <a:endParaRPr/>
          </a:p>
          <a:p>
            <a:r>
              <a:t>COMPLEXITY ISSUES:</a:t>
            </a:r>
          </a:p>
          <a:p>
            <a:r>
              <a:t>"Sometimes too simple, sometimes too complex. You know your class - adjust accordingly."</a:t>
            </a:r>
          </a:p>
          <a:p>
            <a:endParaRPr/>
          </a:p>
          <a:p>
            <a:r>
              <a:t>SAFETY CONSIDERATIONS:</a:t>
            </a:r>
          </a:p>
          <a:p>
            <a:r>
              <a:t>"AI might suggest a science practical without safety warnings. It doesn't know health and safety regulations. You do."</a:t>
            </a:r>
          </a:p>
          <a:p>
            <a:endParaRPr/>
          </a:p>
          <a:p>
            <a:r>
              <a:t>GENERIC EXAMPLES:</a:t>
            </a:r>
          </a:p>
          <a:p>
            <a:r>
              <a:t>"AI might use examples that don't resonate with your students' context. Change names, locations, scenarios to reflect your community."</a:t>
            </a:r>
          </a:p>
          <a:p>
            <a:endParaRPr/>
          </a:p>
          <a:p>
            <a:r>
              <a:t>INCORRECT TERMINOLOGY:</a:t>
            </a:r>
          </a:p>
          <a:p>
            <a:r>
              <a:t>"Subject-specific language matters. Check technical terms, especially in maths and science."</a:t>
            </a:r>
          </a:p>
          <a:p>
            <a:endParaRPr/>
          </a:p>
          <a:p>
            <a:r>
              <a:t>UNREALISTIC TIMINGS:</a:t>
            </a:r>
          </a:p>
          <a:p>
            <a:r>
              <a:t>"AI might say '10 minutes for class discussion of complex ethical issue' - you know that needs 20 minutes."</a:t>
            </a:r>
          </a:p>
          <a:p>
            <a:endParaRPr/>
          </a:p>
          <a:p>
            <a:r>
              <a:t>NO CLASSROOM MANAGEMENT:</a:t>
            </a:r>
          </a:p>
          <a:p>
            <a:r>
              <a:t>"AI doesn't think about transitions, behaviour, groupings. You add that expertise."</a:t>
            </a:r>
          </a:p>
          <a:p>
            <a:endParaRPr/>
          </a:p>
          <a:p>
            <a:r>
              <a:t>POSITIVE FRAMING:</a:t>
            </a:r>
          </a:p>
          <a:p>
            <a:r>
              <a:t>"Notice what these errors have in common? They're all things you spot easily because of your expertise. That's why AI assists and you decide."</a:t>
            </a:r>
          </a:p>
          <a:p>
            <a:endParaRPr/>
          </a:p>
          <a:p>
            <a:r>
              <a:t>"These aren't AI failures - they're proof that teaching is a profession requiring expert judgement."</a:t>
            </a:r>
          </a:p>
          <a:p>
            <a:endParaRPr/>
          </a:p>
          <a:p>
            <a:r>
              <a:t>TIMING: 4 minutes</a:t>
            </a:r>
          </a:p>
          <a:p>
            <a:r>
              <a:t>CHECKPOINT: Finish by 17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7: OAK ACADEMY AILA</a:t>
            </a:r>
          </a:p>
          <a:p>
            <a:endParaRPr/>
          </a:p>
          <a:p>
            <a:r>
              <a:t>INTRODUCE AILA:</a:t>
            </a:r>
          </a:p>
          <a:p>
            <a:r>
              <a:t>"The DfE has funded Oak National Academy to develop Aila - an AI tool built specifically for UK teachers."</a:t>
            </a:r>
          </a:p>
          <a:p>
            <a:endParaRPr/>
          </a:p>
          <a:p>
            <a:r>
              <a:t>"Unlike ChatGPT which is general-purpose, Aila is trained on Oak's high-quality lesson content and the UK curriculum."</a:t>
            </a:r>
          </a:p>
          <a:p>
            <a:endParaRPr/>
          </a:p>
          <a:p>
            <a:r>
              <a:t>KEY FEATURES:</a:t>
            </a:r>
          </a:p>
          <a:p>
            <a:r>
              <a:t>"What makes Aila different:"</a:t>
            </a:r>
          </a:p>
          <a:p>
            <a:r>
              <a:t>• "UK-specific - it knows the National Curriculum, knows our key stages, uses British English"</a:t>
            </a:r>
          </a:p>
          <a:p>
            <a:r>
              <a:t>• "Quality training data - built on Oak's existing lessons, which are already curriculum-aligned"</a:t>
            </a:r>
          </a:p>
          <a:p>
            <a:r>
              <a:t>• "Free for all teachers - DfE funded"</a:t>
            </a:r>
          </a:p>
          <a:p>
            <a:r>
              <a:t>• "Teacher-designed - built with input from actual teachers"</a:t>
            </a:r>
          </a:p>
          <a:p>
            <a:endParaRPr/>
          </a:p>
          <a:p>
            <a:r>
              <a:t>WHAT IT DOES:</a:t>
            </a:r>
          </a:p>
          <a:p>
            <a:r>
              <a:t>"Aila can generate lesson plans, create activities, suggest SEND adaptations, provide subject support, make quizzes."</a:t>
            </a:r>
          </a:p>
          <a:p>
            <a:endParaRPr/>
          </a:p>
          <a:p>
            <a:r>
              <a:t>"Because it's trained on UK content, you'll see fewer errors around curriculum alignment and year groups."</a:t>
            </a:r>
          </a:p>
          <a:p>
            <a:endParaRPr/>
          </a:p>
          <a:p>
            <a:r>
              <a:t>REALISTIC EXPECTATIONS:</a:t>
            </a:r>
          </a:p>
          <a:p>
            <a:r>
              <a:t>"It's still AI - it still needs quality checking. But it's more reliable for UK curriculum than general tools."</a:t>
            </a:r>
          </a:p>
          <a:p>
            <a:endParaRPr/>
          </a:p>
          <a:p>
            <a:r>
              <a:t>"Think of it as: ChatGPT is a generalist, Aila is a teaching specialist."</a:t>
            </a:r>
          </a:p>
          <a:p>
            <a:endParaRPr/>
          </a:p>
          <a:p>
            <a:r>
              <a:t>HOW TO ACCESS:</a:t>
            </a:r>
          </a:p>
          <a:p>
            <a:r>
              <a:t>"Go to labs.thenational.academy - it's in development but available to use now."</a:t>
            </a:r>
          </a:p>
          <a:p>
            <a:endParaRPr/>
          </a:p>
          <a:p>
            <a:r>
              <a:t>"Worth exploring if you want something more curriculum-aligned than generic AI tools."</a:t>
            </a:r>
          </a:p>
          <a:p>
            <a:endParaRPr/>
          </a:p>
          <a:p>
            <a:r>
              <a:t>BALANCE:</a:t>
            </a:r>
          </a:p>
          <a:p>
            <a:r>
              <a:t>"You don't have to use Aila instead of ChatGPT - some teachers use both. Aila for curriculum planning, ChatGPT for admin tasks."</a:t>
            </a:r>
          </a:p>
          <a:p>
            <a:endParaRPr/>
          </a:p>
          <a:p>
            <a:r>
              <a:t>"The quality assurance framework we're teaching today applies to all AI tools - Aila included."</a:t>
            </a:r>
          </a:p>
          <a:p>
            <a:endParaRPr/>
          </a:p>
          <a:p>
            <a:r>
              <a:t>TIMING: 3 minutes</a:t>
            </a:r>
          </a:p>
          <a:p>
            <a:r>
              <a:t>CHECKPOINT: Finish by 20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8: HANDS-ON TASK</a:t>
            </a:r>
          </a:p>
          <a:p>
            <a:endParaRPr/>
          </a:p>
          <a:p>
            <a:r>
              <a:t>INTRODUCE THE TASK:</a:t>
            </a:r>
          </a:p>
          <a:p>
            <a:r>
              <a:t>"Now you're going to apply everything we've learned to create something you'll actually use - a differentiated resource set."</a:t>
            </a:r>
          </a:p>
          <a:p>
            <a:endParaRPr/>
          </a:p>
          <a:p>
            <a:r>
              <a:t>SET THE CONTEXT:</a:t>
            </a:r>
          </a:p>
          <a:p>
            <a:r>
              <a:t>"Differentiation is one of the most time-consuming parts of planning. Creating three versions of a task can take an hour. With AI and your QA, you'll do it in 25 minutes."</a:t>
            </a:r>
          </a:p>
          <a:p>
            <a:endParaRPr/>
          </a:p>
          <a:p>
            <a:r>
              <a:t>WALK THROUGH THE STEPS:</a:t>
            </a:r>
          </a:p>
          <a:p>
            <a:endParaRPr/>
          </a:p>
          <a:p>
            <a:r>
              <a:t>STEP 1 - CHOOSE YOUR TOPIC:</a:t>
            </a:r>
          </a:p>
          <a:p>
            <a:r>
              <a:t>"Pick something you're teaching in the next 1-2 weeks. Could be: A worksheet, reading comprehension, problem-solving task, investigation, or practice questions."</a:t>
            </a:r>
          </a:p>
          <a:p>
            <a:r>
              <a:t>"Make it something you'd actually use - that way it's genuine time-saving."</a:t>
            </a:r>
          </a:p>
          <a:p>
            <a:endParaRPr/>
          </a:p>
          <a:p>
            <a:r>
              <a:t>STEP 2 - DESIGN YOUR PROMPT:</a:t>
            </a:r>
          </a:p>
          <a:p>
            <a:r>
              <a:t>"Use the prompt engineering framework we covered. Be specific about: Year group and subject, Topic and learning objective, What type of resource, How you want it differentiated, Any curriculum references."</a:t>
            </a:r>
          </a:p>
          <a:p>
            <a:r>
              <a:t>"Take 3-5 minutes to craft your prompt carefully. This front-loads the thinking."</a:t>
            </a:r>
          </a:p>
          <a:p>
            <a:endParaRPr/>
          </a:p>
          <a:p>
            <a:r>
              <a:t>STEP 3 - GENERATE:</a:t>
            </a:r>
          </a:p>
          <a:p>
            <a:r>
              <a:t>"Put your prompt into ChatGPT or Aila. Generate the three levels. This takes 2-3 minutes."</a:t>
            </a:r>
          </a:p>
          <a:p>
            <a:endParaRPr/>
          </a:p>
          <a:p>
            <a:r>
              <a:t>STEP 4 - QUALITY ASSURANCE:</a:t>
            </a:r>
          </a:p>
          <a:p>
            <a:r>
              <a:t>"Now apply the QA framework systematically: Curriculum alignment, Factual accuracy, Age appropriateness, Bias check, Differentiation quality."</a:t>
            </a:r>
          </a:p>
          <a:p>
            <a:r>
              <a:t>"This is the critical phase - 8-10 minutes of professional quality checking."</a:t>
            </a:r>
          </a:p>
          <a:p>
            <a:endParaRPr/>
          </a:p>
          <a:p>
            <a:r>
              <a:t>STEP 5 - DOCUMENT:</a:t>
            </a:r>
          </a:p>
          <a:p>
            <a:r>
              <a:t>"Use the QA record sheet provided. Note: What errors did you find? What did you change? Why did you make those changes?"</a:t>
            </a:r>
          </a:p>
          <a:p>
            <a:endParaRPr/>
          </a:p>
          <a:p>
            <a:r>
              <a:t>STEP 6 - REFINE:</a:t>
            </a:r>
          </a:p>
          <a:p>
            <a:r>
              <a:t>"Make your edits. Format for classroom use. Add any school-specific elements."</a:t>
            </a:r>
          </a:p>
          <a:p>
            <a:endParaRPr/>
          </a:p>
          <a:p>
            <a:r>
              <a:t>SET TIMER: 25 minutes total</a:t>
            </a:r>
          </a:p>
          <a:p>
            <a:endParaRPr/>
          </a:p>
          <a:p>
            <a:r>
              <a:t>CIRCULATE and help with prompt design, check people are using QA framework, note excellent examples.</a:t>
            </a:r>
          </a:p>
          <a:p>
            <a:endParaRPr/>
          </a:p>
          <a:p>
            <a:r>
              <a:t>TIMING: 2 minutes instructions, 25 minutes working</a:t>
            </a:r>
          </a:p>
          <a:p>
            <a:r>
              <a:t>CHECKPOINT: Instructions finish at 22 minutes, working ends at 47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SLIDE 9: QA RECORD TEMPLATE</a:t>
            </a:r>
          </a:p>
          <a:p>
            <a:endParaRPr/>
          </a:p>
          <a:p>
            <a:r>
              <a:t>DISPLAY DURING WORKING TIME:</a:t>
            </a:r>
          </a:p>
          <a:p>
            <a:r>
              <a:t>Keep this visible while participants work so they can reference the QA criteria.</a:t>
            </a:r>
          </a:p>
          <a:p>
            <a:endParaRPr/>
          </a:p>
          <a:p>
            <a:r>
              <a:t>EXPLAIN THE PURPOSE:</a:t>
            </a:r>
          </a:p>
          <a:p>
            <a:r>
              <a:t>"This QA record serves three purposes: 1. Ensures you systematically check quality, 2. Documents your professional judgement, 3. Helps you improve prompts next time by learning from errors."</a:t>
            </a:r>
          </a:p>
          <a:p>
            <a:endParaRPr/>
          </a:p>
          <a:p>
            <a:r>
              <a:t>IF SOMEONE SAYS "THIS SEEMS LIKE A LOT":</a:t>
            </a:r>
          </a:p>
          <a:p>
            <a:r>
              <a:t>"The first few times, yes - you're learning the process. But soon this becomes automatic. You'll spot these issues instantly without writing them down."</a:t>
            </a:r>
          </a:p>
          <a:p>
            <a:endParaRPr/>
          </a:p>
          <a:p>
            <a:r>
              <a:t>"Today we're being systematic so you build the habit. In a month, you'll do this mentally in 2 minutes."</a:t>
            </a:r>
          </a:p>
          <a:p>
            <a:endParaRPr/>
          </a:p>
          <a:p>
            <a:r>
              <a:t>WALK AROUND:</a:t>
            </a:r>
          </a:p>
          <a:p>
            <a:r>
              <a:t>Check people are actually completing the QA. Ask questions: "What errors did you find?" "What would you change?" Point out good professional judgements.</a:t>
            </a:r>
          </a:p>
          <a:p>
            <a:endParaRPr/>
          </a:p>
          <a:p>
            <a:r>
              <a:t>OBSERVE PATTERNS:</a:t>
            </a:r>
          </a:p>
          <a:p>
            <a:r>
              <a:t>Note common errors across the room - you'll discuss these in debrief.</a:t>
            </a:r>
          </a:p>
          <a:p>
            <a:endParaRPr/>
          </a:p>
          <a:p>
            <a:r>
              <a:t>TIMING: Display throughout 25-minute working period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6133041-2C86-D2EA-F6D4-A9BF3ECE961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DCCCC7B-8199-B5BA-A967-3259A334D225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268974" y="5934974"/>
            <a:ext cx="923026" cy="923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AI-READY TEACHING</a:t>
            </a:r>
          </a:p>
          <a:p>
            <a:r>
              <a:t>Session 3 of 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dirty="0">
                <a:solidFill>
                  <a:schemeClr val="tx1"/>
                </a:solidFill>
              </a:rPr>
              <a:t>AI-Assisted Teaching &amp; Planning</a:t>
            </a:r>
          </a:p>
          <a:p>
            <a:r>
              <a:rPr dirty="0">
                <a:solidFill>
                  <a:schemeClr val="tx1"/>
                </a:solidFill>
              </a:rPr>
              <a:t>Prompt Engineering &amp; Quality Assurance</a:t>
            </a:r>
          </a:p>
          <a:p>
            <a:endParaRPr dirty="0">
              <a:solidFill>
                <a:schemeClr val="tx1"/>
              </a:solidFill>
            </a:endParaRPr>
          </a:p>
          <a:p>
            <a:r>
              <a:rPr dirty="0">
                <a:solidFill>
                  <a:schemeClr val="tx1"/>
                </a:solidFill>
              </a:rPr>
              <a:t>60 minutes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DEBRIEF &amp; REFLECTION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57450" y="1417639"/>
            <a:ext cx="9124950" cy="54403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sz="1400" b="1" dirty="0"/>
              <a:t>Quick share:</a:t>
            </a:r>
          </a:p>
          <a:p>
            <a:pPr marL="0" indent="0">
              <a:buNone/>
            </a:pPr>
            <a:endParaRPr sz="1400" dirty="0"/>
          </a:p>
          <a:p>
            <a:pPr marL="0" indent="0">
              <a:buNone/>
            </a:pPr>
            <a:r>
              <a:rPr sz="1400" dirty="0"/>
              <a:t>• What errors did you catch in the AI outputs?</a:t>
            </a:r>
          </a:p>
          <a:p>
            <a:pPr marL="0" indent="0">
              <a:buNone/>
            </a:pPr>
            <a:r>
              <a:rPr sz="1400" dirty="0"/>
              <a:t>• What surprised you - good or bad?</a:t>
            </a:r>
          </a:p>
          <a:p>
            <a:pPr marL="0" indent="0">
              <a:buNone/>
            </a:pPr>
            <a:r>
              <a:rPr sz="1400" dirty="0"/>
              <a:t>• How much time did you save vs manual creation?</a:t>
            </a:r>
          </a:p>
          <a:p>
            <a:pPr marL="0" indent="0">
              <a:buNone/>
            </a:pPr>
            <a:r>
              <a:rPr sz="1400" dirty="0"/>
              <a:t>• What would you do differently next time?</a:t>
            </a:r>
          </a:p>
          <a:p>
            <a:pPr marL="0" indent="0">
              <a:buNone/>
            </a:pPr>
            <a:endParaRPr sz="1400" dirty="0"/>
          </a:p>
          <a:p>
            <a:pPr marL="0" indent="0">
              <a:buNone/>
            </a:pPr>
            <a:r>
              <a:rPr sz="1400" dirty="0"/>
              <a:t>One example to share with the group?</a:t>
            </a:r>
          </a:p>
          <a:p>
            <a:pPr marL="0" indent="0">
              <a:buNone/>
            </a:pPr>
            <a:endParaRPr sz="1400" dirty="0"/>
          </a:p>
          <a:p>
            <a:pPr marL="0" indent="0">
              <a:buNone/>
            </a:pPr>
            <a:r>
              <a:rPr sz="1400" b="1" dirty="0"/>
              <a:t>KEY LEARNING:</a:t>
            </a:r>
          </a:p>
          <a:p>
            <a:pPr marL="0" indent="0">
              <a:buNone/>
            </a:pPr>
            <a:r>
              <a:rPr sz="1400" dirty="0"/>
              <a:t>Effective AI use for teaching = </a:t>
            </a:r>
          </a:p>
          <a:p>
            <a:pPr marL="0" indent="0">
              <a:buNone/>
            </a:pPr>
            <a:r>
              <a:rPr sz="1400" dirty="0"/>
              <a:t>Skilled prompt design + Systematic quality assurance</a:t>
            </a:r>
          </a:p>
          <a:p>
            <a:pPr marL="0" indent="0">
              <a:buNone/>
            </a:pPr>
            <a:endParaRPr sz="1400" dirty="0"/>
          </a:p>
          <a:p>
            <a:pPr marL="0" indent="0">
              <a:buNone/>
            </a:pPr>
            <a:r>
              <a:rPr sz="1400" b="1" dirty="0"/>
              <a:t>Time investment:</a:t>
            </a:r>
          </a:p>
          <a:p>
            <a:pPr marL="0" indent="0">
              <a:buNone/>
            </a:pPr>
            <a:r>
              <a:rPr sz="1400" dirty="0"/>
              <a:t>• First attempt: ~25 mins (learning the process)</a:t>
            </a:r>
          </a:p>
          <a:p>
            <a:pPr marL="0" indent="0">
              <a:buNone/>
            </a:pPr>
            <a:r>
              <a:rPr sz="1400" dirty="0"/>
              <a:t>• After practice: ~10-15 mins (process becomes automatic)</a:t>
            </a:r>
          </a:p>
          <a:p>
            <a:pPr marL="0" indent="0">
              <a:buNone/>
            </a:pPr>
            <a:r>
              <a:rPr sz="1400" dirty="0"/>
              <a:t>• Manual creation: 45-60 mins</a:t>
            </a:r>
          </a:p>
          <a:p>
            <a:pPr marL="0" indent="0">
              <a:buNone/>
            </a:pPr>
            <a:endParaRPr sz="1400" dirty="0"/>
          </a:p>
          <a:p>
            <a:pPr marL="0" indent="0">
              <a:buNone/>
            </a:pPr>
            <a:r>
              <a:rPr sz="1400" dirty="0"/>
              <a:t>You've saved 30-45 minutes per resource.</a:t>
            </a:r>
          </a:p>
          <a:p>
            <a:pPr marL="0" indent="0">
              <a:buNone/>
            </a:pPr>
            <a:endParaRPr sz="1400" dirty="0"/>
          </a:p>
          <a:p>
            <a:pPr marL="0" indent="0">
              <a:buNone/>
            </a:pPr>
            <a:r>
              <a:rPr sz="1400" dirty="0"/>
              <a:t>UNESCO: LO4.1.3 | DfE: DFE-OPP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KEY TAKEAWAYS &amp; NEXT SESSION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00300" y="1417639"/>
            <a:ext cx="9182100" cy="544036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sz="1600" b="1" dirty="0"/>
              <a:t>REMEMBER: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• Effective prompts = specific, contextualized, structured</a:t>
            </a:r>
          </a:p>
          <a:p>
            <a:pPr marL="0" indent="0">
              <a:buNone/>
            </a:pPr>
            <a:r>
              <a:rPr sz="1600" dirty="0"/>
              <a:t>• Always apply systematic QA (curriculum, accuracy, </a:t>
            </a:r>
          </a:p>
          <a:p>
            <a:pPr marL="0" indent="0">
              <a:buNone/>
            </a:pPr>
            <a:r>
              <a:rPr sz="1600" dirty="0"/>
              <a:t>  age, bias, differentiation)</a:t>
            </a:r>
          </a:p>
          <a:p>
            <a:pPr marL="0" indent="0">
              <a:buNone/>
            </a:pPr>
            <a:r>
              <a:rPr sz="1600" dirty="0"/>
              <a:t>• AI provides scaffolding, you provide expertise</a:t>
            </a:r>
          </a:p>
          <a:p>
            <a:pPr marL="0" indent="0">
              <a:buNone/>
            </a:pPr>
            <a:r>
              <a:rPr sz="1600" dirty="0"/>
              <a:t>• Time saved: 30-45 minutes per resource</a:t>
            </a:r>
          </a:p>
          <a:p>
            <a:pPr marL="0" indent="0">
              <a:buNone/>
            </a:pPr>
            <a:r>
              <a:rPr sz="1600" dirty="0"/>
              <a:t>• Practice makes the process automatic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Resources to try this week:</a:t>
            </a:r>
          </a:p>
          <a:p>
            <a:pPr marL="0" indent="0">
              <a:buNone/>
            </a:pPr>
            <a:r>
              <a:rPr sz="1600" dirty="0"/>
              <a:t>• Oak Academy Aila (</a:t>
            </a:r>
            <a:r>
              <a:rPr sz="1600" dirty="0" err="1"/>
              <a:t>labs.thenational.academy</a:t>
            </a:r>
            <a:r>
              <a:rPr sz="1600" dirty="0"/>
              <a:t>)</a:t>
            </a:r>
          </a:p>
          <a:p>
            <a:pPr marL="0" indent="0">
              <a:buNone/>
            </a:pPr>
            <a:r>
              <a:rPr sz="1600" dirty="0"/>
              <a:t>• ChatGPT with your refined prompts</a:t>
            </a:r>
          </a:p>
          <a:p>
            <a:pPr marL="0" indent="0">
              <a:buNone/>
            </a:pPr>
            <a:r>
              <a:rPr sz="1600" dirty="0"/>
              <a:t>• Apply QA framework to everything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SESSION 4 PREVIEW:</a:t>
            </a:r>
          </a:p>
          <a:p>
            <a:pPr marL="0" indent="0">
              <a:buNone/>
            </a:pPr>
            <a:r>
              <a:rPr sz="1600" dirty="0"/>
              <a:t>Assessment, Feedback &amp; Academic Integrity</a:t>
            </a:r>
          </a:p>
          <a:p>
            <a:pPr marL="0" indent="0">
              <a:buNone/>
            </a:pPr>
            <a:r>
              <a:rPr sz="1600" dirty="0"/>
              <a:t>• JCQ guidance on AI in exams</a:t>
            </a:r>
          </a:p>
          <a:p>
            <a:pPr marL="0" indent="0">
              <a:buNone/>
            </a:pPr>
            <a:r>
              <a:rPr sz="1600" dirty="0"/>
              <a:t>• AI for formative feedback (with human accountability)</a:t>
            </a:r>
          </a:p>
          <a:p>
            <a:pPr marL="0" indent="0">
              <a:buNone/>
            </a:pPr>
            <a:r>
              <a:rPr sz="1600" dirty="0"/>
              <a:t>• Detecting student misuse</a:t>
            </a:r>
          </a:p>
          <a:p>
            <a:pPr marL="0" indent="0">
              <a:buNone/>
            </a:pPr>
            <a:r>
              <a:rPr sz="1600" dirty="0"/>
              <a:t>• Creating AI-aware assessment policies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PRIOR KNOWLEDGE &amp;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2554" y="1600201"/>
            <a:ext cx="9319846" cy="516401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b="1" dirty="0"/>
              <a:t>PRIOR KNOWLEDGE CHECK - Show of hands:</a:t>
            </a:r>
          </a:p>
          <a:p>
            <a:pPr marL="0" indent="0">
              <a:buNone/>
            </a:pPr>
            <a:r>
              <a:rPr dirty="0"/>
              <a:t>A. Created teaching resources using AI before?</a:t>
            </a:r>
          </a:p>
          <a:p>
            <a:pPr marL="0" indent="0">
              <a:buNone/>
            </a:pPr>
            <a:r>
              <a:rPr dirty="0"/>
              <a:t>B. Confident spotting inaccuracies in AI outputs?</a:t>
            </a:r>
          </a:p>
          <a:p>
            <a:pPr marL="0" indent="0">
              <a:buNone/>
            </a:pPr>
            <a:r>
              <a:rPr dirty="0"/>
              <a:t>C. Know what "prompt engineering" means?</a:t>
            </a:r>
          </a:p>
          <a:p>
            <a:pPr marL="0" indent="0">
              <a:buNone/>
            </a:pPr>
            <a:endParaRPr dirty="0"/>
          </a:p>
          <a:p>
            <a:pPr marL="0" indent="0">
              <a:buNone/>
            </a:pPr>
            <a:r>
              <a:rPr b="1" dirty="0"/>
              <a:t>TODAY YOU WILL:</a:t>
            </a:r>
          </a:p>
          <a:p>
            <a:pPr marL="0" indent="0">
              <a:buNone/>
            </a:pPr>
            <a:r>
              <a:rPr dirty="0"/>
              <a:t>✓ Design effective prompts for curriculum-aligned resources</a:t>
            </a:r>
          </a:p>
          <a:p>
            <a:pPr marL="0" indent="0">
              <a:buNone/>
            </a:pPr>
            <a:r>
              <a:rPr dirty="0"/>
              <a:t>✓ Apply quality assurance criteria to AI outputs</a:t>
            </a:r>
          </a:p>
          <a:p>
            <a:pPr marL="0" indent="0">
              <a:buNone/>
            </a:pPr>
            <a:r>
              <a:rPr dirty="0"/>
              <a:t>✓ Identify and correct hallucinations, bias, misalignment</a:t>
            </a:r>
          </a:p>
          <a:p>
            <a:pPr marL="0" indent="0">
              <a:buNone/>
            </a:pPr>
            <a:r>
              <a:rPr dirty="0"/>
              <a:t>✓ Leave with differentiated resources ready to use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dirty="0"/>
          </a:p>
          <a:p>
            <a:pPr marL="0" indent="0">
              <a:buNone/>
            </a:pPr>
            <a:r>
              <a:rPr dirty="0"/>
              <a:t>UNESCO: LO4.1.1, LO4.1.2, LO4.1.3, LO4.1.4, LO5.1.3, LO5.1.4</a:t>
            </a:r>
          </a:p>
          <a:p>
            <a:pPr marL="0" indent="0">
              <a:buNone/>
            </a:pPr>
            <a:r>
              <a:rPr dirty="0"/>
              <a:t>DfE: DFE-OPP (creating resources, lesson planning)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WHAT IS PROMPT ENGINEERING?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4276" y="1600201"/>
            <a:ext cx="9308123" cy="525779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sz="1600" b="1" dirty="0"/>
              <a:t>Prompt engineering = Crafting inputs to get useful outputs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Bad prompt: </a:t>
            </a:r>
            <a:r>
              <a:rPr sz="1600" dirty="0"/>
              <a:t>"Make a science lesson"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Good prompt: </a:t>
            </a:r>
            <a:r>
              <a:rPr sz="1600" dirty="0"/>
              <a:t>"Create a 60-minute Year 8 Biology lesson on </a:t>
            </a:r>
          </a:p>
          <a:p>
            <a:pPr marL="0" indent="0">
              <a:buNone/>
            </a:pPr>
            <a:r>
              <a:rPr sz="1600" dirty="0"/>
              <a:t>cell structure including: learning objectives aligned to KS3 NC, </a:t>
            </a:r>
          </a:p>
          <a:p>
            <a:pPr marL="0" indent="0">
              <a:buNone/>
            </a:pPr>
            <a:r>
              <a:rPr sz="1600" dirty="0"/>
              <a:t>starter activity with retrieval practice, main teaching with </a:t>
            </a:r>
          </a:p>
          <a:p>
            <a:pPr marL="0" indent="0">
              <a:buNone/>
            </a:pPr>
            <a:r>
              <a:rPr sz="1600" dirty="0"/>
              <a:t>diagram annotation task, differentiated practice (3 levels), </a:t>
            </a:r>
          </a:p>
          <a:p>
            <a:pPr marL="0" indent="0">
              <a:buNone/>
            </a:pPr>
            <a:r>
              <a:rPr sz="1600" dirty="0"/>
              <a:t>plenary with exit ticket, and resources list."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Key components of effective prompts:</a:t>
            </a:r>
          </a:p>
          <a:p>
            <a:pPr marL="0" indent="0">
              <a:buNone/>
            </a:pPr>
            <a:r>
              <a:rPr sz="1600" dirty="0"/>
              <a:t>• Specificity (year group, subject, topic)</a:t>
            </a:r>
          </a:p>
          <a:p>
            <a:pPr marL="0" indent="0">
              <a:buNone/>
            </a:pPr>
            <a:r>
              <a:rPr sz="1600" dirty="0"/>
              <a:t>• Context (curriculum, time, prior learning)</a:t>
            </a:r>
          </a:p>
          <a:p>
            <a:pPr marL="0" indent="0">
              <a:buNone/>
            </a:pPr>
            <a:r>
              <a:rPr sz="1600" dirty="0"/>
              <a:t>• Structure (what sections you need)</a:t>
            </a:r>
          </a:p>
          <a:p>
            <a:pPr marL="0" indent="0">
              <a:buNone/>
            </a:pPr>
            <a:r>
              <a:rPr sz="1600" dirty="0"/>
              <a:t>• Differentiation requirements</a:t>
            </a:r>
          </a:p>
          <a:p>
            <a:pPr marL="0" indent="0">
              <a:buNone/>
            </a:pPr>
            <a:r>
              <a:rPr sz="1600" dirty="0"/>
              <a:t>• Output format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UNESCO: LO4.1.3 | DfE: DFE-OPP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PROMPT ENGINEERING EXAMPLES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97014" y="1600201"/>
            <a:ext cx="9085385" cy="52577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sz="1600" b="1" dirty="0"/>
              <a:t>Primary example:</a:t>
            </a:r>
          </a:p>
          <a:p>
            <a:pPr marL="0" indent="0">
              <a:buNone/>
            </a:pPr>
            <a:r>
              <a:rPr sz="1600" dirty="0"/>
              <a:t>"Create a Year 4 </a:t>
            </a:r>
            <a:r>
              <a:rPr sz="1600" dirty="0" err="1"/>
              <a:t>maths</a:t>
            </a:r>
            <a:r>
              <a:rPr sz="1600" dirty="0"/>
              <a:t> lesson on multiplying 2-digit by 1-digit </a:t>
            </a:r>
          </a:p>
          <a:p>
            <a:pPr marL="0" indent="0">
              <a:buNone/>
            </a:pPr>
            <a:r>
              <a:rPr sz="1600" dirty="0"/>
              <a:t>numbers. Include: NC objective, concrete-pictorial-abstract </a:t>
            </a:r>
          </a:p>
          <a:p>
            <a:pPr marL="0" indent="0">
              <a:buNone/>
            </a:pPr>
            <a:r>
              <a:rPr sz="1600" dirty="0"/>
              <a:t>progression, 3 worked examples, differentiated practice </a:t>
            </a:r>
          </a:p>
          <a:p>
            <a:pPr marL="0" indent="0">
              <a:buNone/>
            </a:pPr>
            <a:r>
              <a:rPr sz="1600" dirty="0"/>
              <a:t>(using/applying/deepening), misconceptions to address, and </a:t>
            </a:r>
          </a:p>
          <a:p>
            <a:pPr marL="0" indent="0">
              <a:buNone/>
            </a:pPr>
            <a:r>
              <a:rPr sz="1600" dirty="0"/>
              <a:t>resources needed. 60 minutes total."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Secondary example:</a:t>
            </a:r>
          </a:p>
          <a:p>
            <a:pPr marL="0" indent="0">
              <a:buNone/>
            </a:pPr>
            <a:r>
              <a:rPr sz="1600" dirty="0"/>
              <a:t>"Create a GCSE English lesson </a:t>
            </a:r>
            <a:r>
              <a:rPr sz="1600" dirty="0" err="1"/>
              <a:t>analysing</a:t>
            </a:r>
            <a:r>
              <a:rPr sz="1600" dirty="0"/>
              <a:t> Priestley's use of </a:t>
            </a:r>
          </a:p>
          <a:p>
            <a:pPr marL="0" indent="0">
              <a:buNone/>
            </a:pPr>
            <a:r>
              <a:rPr sz="1600" dirty="0"/>
              <a:t>dramatic irony in An Inspector Calls Act 1. Include: AO-aligned </a:t>
            </a:r>
          </a:p>
          <a:p>
            <a:pPr marL="0" indent="0">
              <a:buNone/>
            </a:pPr>
            <a:r>
              <a:rPr sz="1600" dirty="0"/>
              <a:t>objectives, retrieval starter on dramatic techniques, modelled </a:t>
            </a:r>
          </a:p>
          <a:p>
            <a:pPr marL="0" indent="0">
              <a:buNone/>
            </a:pPr>
            <a:r>
              <a:rPr sz="1600" dirty="0"/>
              <a:t>analysis paragraph, differentiated quotation analysis tasks </a:t>
            </a:r>
          </a:p>
          <a:p>
            <a:pPr marL="0" indent="0">
              <a:buNone/>
            </a:pPr>
            <a:r>
              <a:rPr sz="1600" dirty="0"/>
              <a:t>(foundation/higher), exam-style question, and success criteria."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Notice: </a:t>
            </a:r>
            <a:r>
              <a:rPr sz="1600" dirty="0"/>
              <a:t>Year, curriculum, structure, differentiation, specificity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DfE: DFE-OPP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QUALITY ASSURANCE FRAMEWORK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09446" y="1242647"/>
            <a:ext cx="9272954" cy="561535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sz="1600" b="1" dirty="0"/>
              <a:t>Every AI output needs systematic checking: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1. CURRICULUM ALIGNMENT</a:t>
            </a:r>
          </a:p>
          <a:p>
            <a:pPr marL="0" indent="0">
              <a:buNone/>
            </a:pPr>
            <a:r>
              <a:rPr sz="1600" dirty="0"/>
              <a:t>Check against: NC/exam spec, assessment objectives</a:t>
            </a:r>
          </a:p>
          <a:p>
            <a:pPr marL="0" indent="0">
              <a:buNone/>
            </a:pPr>
            <a:r>
              <a:rPr sz="1600" dirty="0"/>
              <a:t>Question: Does this match what I'm required to teach?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2. FACTUAL ACCURACY</a:t>
            </a:r>
          </a:p>
          <a:p>
            <a:pPr marL="0" indent="0">
              <a:buNone/>
            </a:pPr>
            <a:r>
              <a:rPr sz="1600" dirty="0"/>
              <a:t>Check against: Subject knowledge, reputable sources</a:t>
            </a:r>
          </a:p>
          <a:p>
            <a:pPr marL="0" indent="0">
              <a:buNone/>
            </a:pPr>
            <a:r>
              <a:rPr sz="1600" dirty="0"/>
              <a:t>Question: Is this information correct? Any hallucinations?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3. AGE APPROPRIATENESS</a:t>
            </a:r>
          </a:p>
          <a:p>
            <a:pPr marL="0" indent="0">
              <a:buNone/>
            </a:pPr>
            <a:r>
              <a:rPr sz="1600" dirty="0"/>
              <a:t>Check: Reading age, conceptual difficulty, examples</a:t>
            </a:r>
          </a:p>
          <a:p>
            <a:pPr marL="0" indent="0">
              <a:buNone/>
            </a:pPr>
            <a:r>
              <a:rPr sz="1600" dirty="0"/>
              <a:t>Question: Can my students access this?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4. BIAS &amp; REPRESENTATION</a:t>
            </a:r>
          </a:p>
          <a:p>
            <a:pPr marL="0" indent="0">
              <a:buNone/>
            </a:pPr>
            <a:r>
              <a:rPr sz="1600" dirty="0"/>
              <a:t>Check: Gender, race, disability, culture, assumptions</a:t>
            </a:r>
          </a:p>
          <a:p>
            <a:pPr marL="0" indent="0">
              <a:buNone/>
            </a:pPr>
            <a:r>
              <a:rPr sz="1600" dirty="0"/>
              <a:t>Question: Who's included? Who's invisible?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5. DIFFERENTIATION QUALITY</a:t>
            </a:r>
          </a:p>
          <a:p>
            <a:pPr marL="0" indent="0">
              <a:buNone/>
            </a:pPr>
            <a:r>
              <a:rPr sz="1600" dirty="0"/>
              <a:t>Check: Genuine scaffolding vs more/less work</a:t>
            </a:r>
          </a:p>
          <a:p>
            <a:pPr marL="0" indent="0">
              <a:buNone/>
            </a:pPr>
            <a:r>
              <a:rPr sz="1600" dirty="0"/>
              <a:t>Question: Does this meet different learning needs?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DfE: DFE-OPP | UNESCO: LO4.1.1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50F2DAF-45DF-3F1E-2CBB-B752DB5ADE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7630" y="1307977"/>
            <a:ext cx="3516923" cy="527538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COMMON AI ERRORS TO WATCH FOR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2215" y="1364884"/>
            <a:ext cx="9226061" cy="54403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sz="2000" dirty="0"/>
              <a:t>Typical problems in AI-generated teaching resources: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❌ Wrong curriculum year/key stage</a:t>
            </a:r>
          </a:p>
          <a:p>
            <a:pPr marL="0" indent="0">
              <a:buNone/>
            </a:pPr>
            <a:r>
              <a:rPr sz="1600" dirty="0"/>
              <a:t>❌ American spelling/curriculum (color, math, grades)</a:t>
            </a:r>
          </a:p>
          <a:p>
            <a:pPr marL="0" indent="0">
              <a:buNone/>
            </a:pPr>
            <a:r>
              <a:rPr sz="1600" dirty="0"/>
              <a:t>❌ Outdated information (old exam specs, superseded NC)</a:t>
            </a:r>
          </a:p>
          <a:p>
            <a:pPr marL="0" indent="0">
              <a:buNone/>
            </a:pPr>
            <a:r>
              <a:rPr sz="1600" dirty="0"/>
              <a:t>❌ Oversimplified or overly complex explanations</a:t>
            </a:r>
          </a:p>
          <a:p>
            <a:pPr marL="0" indent="0">
              <a:buNone/>
            </a:pPr>
            <a:r>
              <a:rPr sz="1600" dirty="0"/>
              <a:t>❌ Missing practical safety considerations (science/DT)</a:t>
            </a:r>
          </a:p>
          <a:p>
            <a:pPr marL="0" indent="0">
              <a:buNone/>
            </a:pPr>
            <a:r>
              <a:rPr sz="1600" dirty="0"/>
              <a:t>❌ Generic examples lacking cultural context</a:t>
            </a:r>
          </a:p>
          <a:p>
            <a:pPr marL="0" indent="0">
              <a:buNone/>
            </a:pPr>
            <a:r>
              <a:rPr sz="1600" dirty="0"/>
              <a:t>❌ Incorrect subject-specific terminology</a:t>
            </a:r>
          </a:p>
          <a:p>
            <a:pPr marL="0" indent="0">
              <a:buNone/>
            </a:pPr>
            <a:r>
              <a:rPr sz="1600" dirty="0"/>
              <a:t>❌ Unrealistic timings for activities</a:t>
            </a:r>
          </a:p>
          <a:p>
            <a:pPr marL="0" indent="0">
              <a:buNone/>
            </a:pPr>
            <a:r>
              <a:rPr sz="1600" dirty="0"/>
              <a:t>❌ No consideration of classroom management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These aren't failures - they're why YOU matter.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AI provides structure. You provide expertise.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DfE: DFE-OPP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539B48-F835-D28E-E951-3315E937EB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1844" y="1794510"/>
            <a:ext cx="3026605" cy="453990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OAK NATIONAL ACADEMY'S AILA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0830" y="1289539"/>
            <a:ext cx="9331569" cy="55684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sz="1800" dirty="0"/>
              <a:t>DfE-funded AI tool for teachers</a:t>
            </a:r>
          </a:p>
          <a:p>
            <a:pPr marL="0" indent="0">
              <a:buNone/>
            </a:pPr>
            <a:endParaRPr sz="1400" dirty="0"/>
          </a:p>
          <a:p>
            <a:pPr marL="0" indent="0">
              <a:buNone/>
            </a:pPr>
            <a:r>
              <a:rPr sz="1400" b="1" dirty="0"/>
              <a:t>What is Aila?</a:t>
            </a:r>
          </a:p>
          <a:p>
            <a:pPr marL="0" indent="0">
              <a:buNone/>
            </a:pPr>
            <a:r>
              <a:rPr sz="1400" dirty="0"/>
              <a:t>• AI-powered lesson assistant</a:t>
            </a:r>
          </a:p>
          <a:p>
            <a:pPr marL="0" indent="0">
              <a:buNone/>
            </a:pPr>
            <a:r>
              <a:rPr sz="1400" dirty="0"/>
              <a:t>• Built specifically for UK curriculum</a:t>
            </a:r>
          </a:p>
          <a:p>
            <a:pPr marL="0" indent="0">
              <a:buNone/>
            </a:pPr>
            <a:r>
              <a:rPr sz="1400" dirty="0"/>
              <a:t>• Trained on Oak's high-quality lesson content</a:t>
            </a:r>
          </a:p>
          <a:p>
            <a:pPr marL="0" indent="0">
              <a:buNone/>
            </a:pPr>
            <a:r>
              <a:rPr sz="1400" dirty="0"/>
              <a:t>• Free for all teachers</a:t>
            </a:r>
          </a:p>
          <a:p>
            <a:pPr marL="0" indent="0">
              <a:buNone/>
            </a:pPr>
            <a:r>
              <a:rPr sz="1400" dirty="0"/>
              <a:t>• Designed with teacher input</a:t>
            </a:r>
          </a:p>
          <a:p>
            <a:pPr marL="0" indent="0">
              <a:buNone/>
            </a:pPr>
            <a:endParaRPr sz="1400" dirty="0"/>
          </a:p>
          <a:p>
            <a:pPr marL="0" indent="0">
              <a:buNone/>
            </a:pPr>
            <a:r>
              <a:rPr sz="1400" b="1" dirty="0"/>
              <a:t>What can Aila do?</a:t>
            </a:r>
          </a:p>
          <a:p>
            <a:pPr marL="0" indent="0">
              <a:buNone/>
            </a:pPr>
            <a:r>
              <a:rPr sz="1400" dirty="0"/>
              <a:t>• Generate curriculum-aligned lesson plans</a:t>
            </a:r>
          </a:p>
          <a:p>
            <a:pPr marL="0" indent="0">
              <a:buNone/>
            </a:pPr>
            <a:r>
              <a:rPr sz="1400" dirty="0"/>
              <a:t>• Create resources and activities</a:t>
            </a:r>
          </a:p>
          <a:p>
            <a:pPr marL="0" indent="0">
              <a:buNone/>
            </a:pPr>
            <a:r>
              <a:rPr sz="1400" dirty="0"/>
              <a:t>• Suggest adaptations for SEND</a:t>
            </a:r>
          </a:p>
          <a:p>
            <a:pPr marL="0" indent="0">
              <a:buNone/>
            </a:pPr>
            <a:r>
              <a:rPr sz="1400" dirty="0"/>
              <a:t>• Provide subject-specific support</a:t>
            </a:r>
          </a:p>
          <a:p>
            <a:pPr marL="0" indent="0">
              <a:buNone/>
            </a:pPr>
            <a:r>
              <a:rPr sz="1400" dirty="0"/>
              <a:t>• Offers quiz generation</a:t>
            </a:r>
          </a:p>
          <a:p>
            <a:pPr marL="0" indent="0">
              <a:buNone/>
            </a:pPr>
            <a:endParaRPr sz="1400" dirty="0"/>
          </a:p>
          <a:p>
            <a:pPr marL="0" indent="0">
              <a:buNone/>
            </a:pPr>
            <a:r>
              <a:rPr sz="1400" b="1" dirty="0"/>
              <a:t>Key advantage: UK curriculum-specific training</a:t>
            </a:r>
          </a:p>
          <a:p>
            <a:pPr marL="0" indent="0">
              <a:buNone/>
            </a:pPr>
            <a:endParaRPr sz="1400" dirty="0"/>
          </a:p>
          <a:p>
            <a:pPr marL="0" indent="0">
              <a:buNone/>
            </a:pPr>
            <a:r>
              <a:rPr sz="1400" b="1" dirty="0"/>
              <a:t>Access: </a:t>
            </a:r>
            <a:r>
              <a:rPr sz="1400" dirty="0" err="1"/>
              <a:t>labs.thenational.academy</a:t>
            </a:r>
            <a:endParaRPr sz="1400" dirty="0"/>
          </a:p>
          <a:p>
            <a:pPr marL="0" indent="0">
              <a:buNone/>
            </a:pPr>
            <a:endParaRPr sz="1400" dirty="0"/>
          </a:p>
          <a:p>
            <a:pPr marL="0" indent="0">
              <a:buNone/>
            </a:pPr>
            <a:r>
              <a:rPr sz="1400" dirty="0"/>
              <a:t>DfE: DFE-FUTURE | UNESCO: LO5.1.3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HANDS-ON TASK (25 MINUTES)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0492" y="1600201"/>
            <a:ext cx="9401908" cy="525779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sz="1600" dirty="0"/>
              <a:t>CREATE DIFFERENTIATED RESOURCES USING AI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Your task:</a:t>
            </a:r>
          </a:p>
          <a:p>
            <a:pPr marL="0" indent="0">
              <a:buNone/>
            </a:pPr>
            <a:r>
              <a:rPr sz="1600" dirty="0"/>
              <a:t>1. Choose a lesson topic you're teaching soon</a:t>
            </a:r>
          </a:p>
          <a:p>
            <a:pPr marL="0" indent="0">
              <a:buNone/>
            </a:pPr>
            <a:r>
              <a:rPr sz="1600" dirty="0"/>
              <a:t>2. Design a detailed prompt (use framework from slides 3-4)</a:t>
            </a:r>
          </a:p>
          <a:p>
            <a:pPr marL="0" indent="0">
              <a:buNone/>
            </a:pPr>
            <a:r>
              <a:rPr sz="1600" dirty="0"/>
              <a:t>3. Generate 3 differentiated versions:</a:t>
            </a:r>
          </a:p>
          <a:p>
            <a:pPr marL="0" indent="0">
              <a:buNone/>
            </a:pPr>
            <a:r>
              <a:rPr sz="1600" dirty="0"/>
              <a:t>   • Scaffold/support level</a:t>
            </a:r>
          </a:p>
          <a:p>
            <a:pPr marL="0" indent="0">
              <a:buNone/>
            </a:pPr>
            <a:r>
              <a:rPr sz="1600" dirty="0"/>
              <a:t>   • Core/on-track level  </a:t>
            </a:r>
          </a:p>
          <a:p>
            <a:pPr marL="0" indent="0">
              <a:buNone/>
            </a:pPr>
            <a:r>
              <a:rPr sz="1600" dirty="0"/>
              <a:t>   • Extension/greater depth level</a:t>
            </a:r>
          </a:p>
          <a:p>
            <a:pPr marL="0" indent="0">
              <a:buNone/>
            </a:pPr>
            <a:r>
              <a:rPr sz="1600" dirty="0"/>
              <a:t>4. Apply the QA framework (slide 5) to check outputs</a:t>
            </a:r>
          </a:p>
          <a:p>
            <a:pPr marL="0" indent="0">
              <a:buNone/>
            </a:pPr>
            <a:r>
              <a:rPr sz="1600" dirty="0"/>
              <a:t>5. Document: What did you change and why?</a:t>
            </a:r>
          </a:p>
          <a:p>
            <a:pPr marL="0" indent="0">
              <a:buNone/>
            </a:pPr>
            <a:r>
              <a:rPr sz="1600" dirty="0"/>
              <a:t>6. Refine to classroom-ready standard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Output: </a:t>
            </a:r>
            <a:r>
              <a:rPr sz="1600" dirty="0"/>
              <a:t>3-tier differentiated resource set + QA record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This is your time-saving output from today.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UNESCO: LO4.1.1, LO4.1.3, LO4.1.4 | DfE: DFE-OPP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QUALITY ASSURANCE RECORD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6020" y="1303021"/>
            <a:ext cx="9136380" cy="555498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sz="2200" dirty="0"/>
              <a:t>Complete this for your differentiated resources:</a:t>
            </a:r>
          </a:p>
          <a:p>
            <a:pPr marL="0" indent="0">
              <a:buNone/>
            </a:pPr>
            <a:endParaRPr sz="1100" dirty="0"/>
          </a:p>
          <a:p>
            <a:pPr marL="0" indent="0">
              <a:buNone/>
            </a:pPr>
            <a:r>
              <a:rPr sz="1500" b="1" dirty="0"/>
              <a:t>PROMPT USED:</a:t>
            </a:r>
          </a:p>
          <a:p>
            <a:pPr marL="0" indent="0">
              <a:buNone/>
            </a:pPr>
            <a:r>
              <a:rPr sz="1500" dirty="0"/>
              <a:t>[Write your original prompt here]</a:t>
            </a:r>
          </a:p>
          <a:p>
            <a:pPr marL="0" indent="0">
              <a:buNone/>
            </a:pPr>
            <a:endParaRPr sz="1500" dirty="0"/>
          </a:p>
          <a:p>
            <a:pPr marL="0" indent="0">
              <a:buNone/>
            </a:pPr>
            <a:r>
              <a:rPr sz="1500" b="1" dirty="0"/>
              <a:t>CURRICULUM ALIGNMENT:</a:t>
            </a:r>
          </a:p>
          <a:p>
            <a:pPr marL="0" indent="0">
              <a:buNone/>
            </a:pPr>
            <a:r>
              <a:rPr sz="1500" dirty="0"/>
              <a:t>✓ Checked against: [NC/exam spec reference]</a:t>
            </a:r>
          </a:p>
          <a:p>
            <a:pPr marL="0" indent="0">
              <a:buNone/>
            </a:pPr>
            <a:r>
              <a:rPr sz="1500" dirty="0"/>
              <a:t>✓ Issues found and corrected:</a:t>
            </a:r>
          </a:p>
          <a:p>
            <a:pPr marL="0" indent="0">
              <a:buNone/>
            </a:pPr>
            <a:endParaRPr sz="1500" dirty="0"/>
          </a:p>
          <a:p>
            <a:pPr marL="0" indent="0">
              <a:buNone/>
            </a:pPr>
            <a:r>
              <a:rPr sz="1500" b="1" dirty="0"/>
              <a:t>FACTUAL ACCURACY:</a:t>
            </a:r>
          </a:p>
          <a:p>
            <a:pPr marL="0" indent="0">
              <a:buNone/>
            </a:pPr>
            <a:r>
              <a:rPr sz="1500" dirty="0"/>
              <a:t>✓ Errors identified and corrected:</a:t>
            </a:r>
          </a:p>
          <a:p>
            <a:pPr marL="0" indent="0">
              <a:buNone/>
            </a:pPr>
            <a:endParaRPr sz="1500" dirty="0"/>
          </a:p>
          <a:p>
            <a:pPr marL="0" indent="0">
              <a:buNone/>
            </a:pPr>
            <a:r>
              <a:rPr sz="1500" b="1" dirty="0"/>
              <a:t>AGE APPROPRIATENESS:</a:t>
            </a:r>
          </a:p>
          <a:p>
            <a:pPr marL="0" indent="0">
              <a:buNone/>
            </a:pPr>
            <a:r>
              <a:rPr sz="1500" dirty="0"/>
              <a:t>✓ Language adjusted? Examples changed?</a:t>
            </a:r>
          </a:p>
          <a:p>
            <a:pPr marL="0" indent="0">
              <a:buNone/>
            </a:pPr>
            <a:endParaRPr sz="1500" dirty="0"/>
          </a:p>
          <a:p>
            <a:pPr marL="0" indent="0">
              <a:buNone/>
            </a:pPr>
            <a:r>
              <a:rPr sz="1500" b="1" dirty="0"/>
              <a:t>BIAS/REPRESENTATION:</a:t>
            </a:r>
          </a:p>
          <a:p>
            <a:pPr marL="0" indent="0">
              <a:buNone/>
            </a:pPr>
            <a:r>
              <a:rPr sz="1500" dirty="0"/>
              <a:t>✓ Issues identified and addressed:</a:t>
            </a:r>
          </a:p>
          <a:p>
            <a:pPr marL="0" indent="0">
              <a:buNone/>
            </a:pPr>
            <a:endParaRPr sz="1500" dirty="0"/>
          </a:p>
          <a:p>
            <a:pPr marL="0" indent="0">
              <a:buNone/>
            </a:pPr>
            <a:r>
              <a:rPr sz="1500" b="1" dirty="0"/>
              <a:t>DIFFERENTIATION QUALITY:</a:t>
            </a:r>
          </a:p>
          <a:p>
            <a:pPr marL="0" indent="0">
              <a:buNone/>
            </a:pPr>
            <a:r>
              <a:rPr sz="1500" dirty="0"/>
              <a:t>✓ Genuine scaffolding achieved? Rating: [1-5]</a:t>
            </a:r>
          </a:p>
          <a:p>
            <a:pPr marL="0" indent="0">
              <a:buNone/>
            </a:pPr>
            <a:endParaRPr sz="1500" dirty="0"/>
          </a:p>
          <a:p>
            <a:pPr marL="0" indent="0">
              <a:buNone/>
            </a:pPr>
            <a:r>
              <a:rPr sz="1500" b="1" dirty="0"/>
              <a:t>TIME ESTIMATE:</a:t>
            </a:r>
          </a:p>
          <a:p>
            <a:pPr marL="0" indent="0">
              <a:buNone/>
            </a:pPr>
            <a:r>
              <a:rPr sz="1500" dirty="0"/>
              <a:t>Manual creation: ___ mins | With AI + QA: ___ mins</a:t>
            </a:r>
          </a:p>
          <a:p>
            <a:pPr marL="0" indent="0">
              <a:buNone/>
            </a:pPr>
            <a:endParaRPr sz="1500" dirty="0"/>
          </a:p>
          <a:p>
            <a:pPr marL="0" indent="0">
              <a:buNone/>
            </a:pPr>
            <a:r>
              <a:rPr sz="1500" dirty="0"/>
              <a:t>⏱️ Working time: 25 minutes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4079</Words>
  <Application>Microsoft Office PowerPoint</Application>
  <PresentationFormat>Widescreen</PresentationFormat>
  <Paragraphs>556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AI-READY TEACHING Session 3 of 6</vt:lpstr>
      <vt:lpstr>PRIOR KNOWLEDGE &amp; OBJECTIVES</vt:lpstr>
      <vt:lpstr>WHAT IS PROMPT ENGINEERING?</vt:lpstr>
      <vt:lpstr>PROMPT ENGINEERING EXAMPLES</vt:lpstr>
      <vt:lpstr>QUALITY ASSURANCE FRAMEWORK</vt:lpstr>
      <vt:lpstr>COMMON AI ERRORS TO WATCH FOR</vt:lpstr>
      <vt:lpstr>OAK NATIONAL ACADEMY'S AILA</vt:lpstr>
      <vt:lpstr>HANDS-ON TASK (25 MINUTES)</vt:lpstr>
      <vt:lpstr>QUALITY ASSURANCE RECORD</vt:lpstr>
      <vt:lpstr>DEBRIEF &amp; REFLECTION</vt:lpstr>
      <vt:lpstr>KEY TAKEAWAYS &amp; NEXT SESSION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Chris Calder</dc:creator>
  <cp:keywords/>
  <dc:description>generated using python-pptx</dc:description>
  <cp:lastModifiedBy>Chris Calder</cp:lastModifiedBy>
  <cp:revision>7</cp:revision>
  <dcterms:created xsi:type="dcterms:W3CDTF">2013-01-27T09:14:16Z</dcterms:created>
  <dcterms:modified xsi:type="dcterms:W3CDTF">2025-12-28T20:50:19Z</dcterms:modified>
  <cp:category/>
</cp:coreProperties>
</file>